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opdownload" ContentType="image/gif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45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1" r:id="rId3"/>
    <p:sldId id="452" r:id="rId4"/>
    <p:sldId id="453" r:id="rId5"/>
    <p:sldId id="454" r:id="rId6"/>
    <p:sldId id="459" r:id="rId7"/>
    <p:sldId id="460" r:id="rId8"/>
    <p:sldId id="458" r:id="rId9"/>
    <p:sldId id="463" r:id="rId10"/>
    <p:sldId id="461" r:id="rId11"/>
    <p:sldId id="467" r:id="rId12"/>
    <p:sldId id="468" r:id="rId13"/>
    <p:sldId id="470" r:id="rId14"/>
    <p:sldId id="471" r:id="rId15"/>
    <p:sldId id="473" r:id="rId16"/>
    <p:sldId id="477" r:id="rId17"/>
    <p:sldId id="474" r:id="rId18"/>
    <p:sldId id="478" r:id="rId19"/>
    <p:sldId id="442" r:id="rId20"/>
    <p:sldId id="455" r:id="rId21"/>
    <p:sldId id="483" r:id="rId22"/>
    <p:sldId id="457" r:id="rId23"/>
    <p:sldId id="479" r:id="rId24"/>
    <p:sldId id="480" r:id="rId25"/>
    <p:sldId id="481" r:id="rId26"/>
    <p:sldId id="482" r:id="rId27"/>
    <p:sldId id="484" r:id="rId28"/>
    <p:sldId id="485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>
      <p:cViewPr varScale="1">
        <p:scale>
          <a:sx n="108" d="100"/>
          <a:sy n="108" d="100"/>
        </p:scale>
        <p:origin x="184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4CEBE-CA0B-4C60-B231-7E7210D8DD35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D33B7-1DD6-4DAF-A433-AAA300BBB9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77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3B7-1DD6-4DAF-A433-AAA300BBB9F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964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3B7-1DD6-4DAF-A433-AAA300BBB9FE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718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3B7-1DD6-4DAF-A433-AAA300BBB9F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795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3B7-1DD6-4DAF-A433-AAA300BBB9F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92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3B7-1DD6-4DAF-A433-AAA300BBB9F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02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3B7-1DD6-4DAF-A433-AAA300BBB9F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3B7-1DD6-4DAF-A433-AAA300BBB9F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3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3B7-1DD6-4DAF-A433-AAA300BBB9F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76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3B7-1DD6-4DAF-A433-AAA300BBB9F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28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3B7-1DD6-4DAF-A433-AAA300BBB9F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165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3B7-1DD6-4DAF-A433-AAA300BBB9F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5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3B7-1DD6-4DAF-A433-AAA300BBB9F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03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28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55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92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862"/>
            <a:ext cx="9144000" cy="6471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551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60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22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32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83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63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47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27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2690-FA4B-4B49-9633-0CA78AC09DC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7926-27FB-42DA-8D02-E1ED61990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97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ebp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eb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eb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eb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opdownload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18" Type="http://schemas.openxmlformats.org/officeDocument/2006/relationships/image" Target="../media/image22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3.gif"/><Relationship Id="rId15" Type="http://schemas.openxmlformats.org/officeDocument/2006/relationships/image" Target="../media/image20.pn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17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0.png"/><Relationship Id="rId10" Type="http://schemas.openxmlformats.org/officeDocument/2006/relationships/image" Target="../media/image17.jpeg"/><Relationship Id="rId4" Type="http://schemas.openxmlformats.org/officeDocument/2006/relationships/image" Target="../media/image3.gif"/><Relationship Id="rId9" Type="http://schemas.openxmlformats.org/officeDocument/2006/relationships/image" Target="../media/image16.jpe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17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0.png"/><Relationship Id="rId10" Type="http://schemas.openxmlformats.org/officeDocument/2006/relationships/image" Target="../media/image17.jpeg"/><Relationship Id="rId4" Type="http://schemas.openxmlformats.org/officeDocument/2006/relationships/image" Target="../media/image3.gif"/><Relationship Id="rId9" Type="http://schemas.openxmlformats.org/officeDocument/2006/relationships/image" Target="../media/image16.jpe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7" y="-27384"/>
            <a:ext cx="9690653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42082A6-C0E1-45B4-A1BA-2FB5DB44D3F7}"/>
              </a:ext>
            </a:extLst>
          </p:cNvPr>
          <p:cNvSpPr txBox="1">
            <a:spLocks/>
          </p:cNvSpPr>
          <p:nvPr/>
        </p:nvSpPr>
        <p:spPr>
          <a:xfrm>
            <a:off x="457200" y="2130426"/>
            <a:ext cx="7772400" cy="288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5400" dirty="0">
              <a:latin typeface="Nexa XBold" pitchFamily="50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EBC342-62BA-476E-B402-C78BA01227E6}"/>
              </a:ext>
            </a:extLst>
          </p:cNvPr>
          <p:cNvSpPr txBox="1"/>
          <p:nvPr/>
        </p:nvSpPr>
        <p:spPr>
          <a:xfrm>
            <a:off x="711232" y="3156163"/>
            <a:ext cx="3695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Nexa Bold"/>
              </a:rPr>
              <a:t>Termometria Remota</a:t>
            </a:r>
            <a:endParaRPr lang="pt-BR" sz="4400" b="1" dirty="0">
              <a:solidFill>
                <a:srgbClr val="FF0000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5D2BBAC-DB29-4926-AF12-044C7A9A6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4" y="1124748"/>
            <a:ext cx="853787" cy="6293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9673312-EAE7-4541-B296-4D1B6B14F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07004"/>
            <a:ext cx="889048" cy="88904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48DBE96-372D-462B-AF6C-40DD8693A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48361"/>
            <a:ext cx="3756903" cy="37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F744CFF8-064C-4963-9209-526376E5E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" r="1119"/>
          <a:stretch/>
        </p:blipFill>
        <p:spPr>
          <a:xfrm>
            <a:off x="1793047" y="4498172"/>
            <a:ext cx="1712673" cy="140895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828A091-703B-4CDF-9B74-FA330A078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41" y="1475682"/>
            <a:ext cx="3772426" cy="377242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9E96B3-D32B-4204-94AC-42A4DB9C3449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ATE400 - Sensor de Efeito Hall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2629EBA-7805-430C-988F-442000B2FAC2}"/>
              </a:ext>
            </a:extLst>
          </p:cNvPr>
          <p:cNvSpPr txBox="1"/>
          <p:nvPr/>
        </p:nvSpPr>
        <p:spPr>
          <a:xfrm>
            <a:off x="211254" y="879098"/>
            <a:ext cx="479279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Funcionamento com corrente ≥ 5A;</a:t>
            </a:r>
          </a:p>
          <a:p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Distancia Máxima em área aberta: 150m;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Frequência Wireless: 470MHz;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Intervalo de Transmissão: 15s;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Range de Temperatura: </a:t>
            </a: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-50℃ ... 125℃ 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Duas abraçadeiras metálicas com 600mm;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98E28E95-6AFF-48F6-A408-273CCD5E9D4F}"/>
              </a:ext>
            </a:extLst>
          </p:cNvPr>
          <p:cNvCxnSpPr>
            <a:cxnSpLocks/>
          </p:cNvCxnSpPr>
          <p:nvPr/>
        </p:nvCxnSpPr>
        <p:spPr>
          <a:xfrm flipH="1">
            <a:off x="5148064" y="2636912"/>
            <a:ext cx="168764" cy="1512168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655F840-19AD-47C0-9D7F-13EFB167F3A3}"/>
              </a:ext>
            </a:extLst>
          </p:cNvPr>
          <p:cNvSpPr txBox="1"/>
          <p:nvPr/>
        </p:nvSpPr>
        <p:spPr>
          <a:xfrm rot="16595950">
            <a:off x="4781748" y="3223399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26mm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4FE572B4-F480-4705-8B83-A8EC96D80DB0}"/>
              </a:ext>
            </a:extLst>
          </p:cNvPr>
          <p:cNvCxnSpPr>
            <a:cxnSpLocks/>
          </p:cNvCxnSpPr>
          <p:nvPr/>
        </p:nvCxnSpPr>
        <p:spPr>
          <a:xfrm>
            <a:off x="5192180" y="4214846"/>
            <a:ext cx="813752" cy="43829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CA1D4B5-469B-4DD3-B869-7689240FE4F1}"/>
              </a:ext>
            </a:extLst>
          </p:cNvPr>
          <p:cNvSpPr txBox="1"/>
          <p:nvPr/>
        </p:nvSpPr>
        <p:spPr>
          <a:xfrm rot="1665201">
            <a:off x="5233369" y="4427289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21mm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1FE6EBD-1ECD-4D02-8B53-6313C9104883}"/>
              </a:ext>
            </a:extLst>
          </p:cNvPr>
          <p:cNvSpPr txBox="1"/>
          <p:nvPr/>
        </p:nvSpPr>
        <p:spPr>
          <a:xfrm>
            <a:off x="5981430" y="5074587"/>
            <a:ext cx="1511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Profundidade: 13mm</a:t>
            </a:r>
          </a:p>
        </p:txBody>
      </p:sp>
    </p:spTree>
    <p:extLst>
      <p:ext uri="{BB962C8B-B14F-4D97-AF65-F5344CB8AC3E}">
        <p14:creationId xmlns:p14="http://schemas.microsoft.com/office/powerpoint/2010/main" val="23022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9E96B3-D32B-4204-94AC-42A4DB9C3449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ATE400 - Sensor de Efeito Hall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41723F5-20A0-4BC0-9156-340028FC1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882"/>
            <a:ext cx="4333045" cy="331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D646DD5-238D-4556-88A6-4451244A7409}"/>
              </a:ext>
            </a:extLst>
          </p:cNvPr>
          <p:cNvSpPr txBox="1"/>
          <p:nvPr/>
        </p:nvSpPr>
        <p:spPr>
          <a:xfrm>
            <a:off x="3353512" y="5247207"/>
            <a:ext cx="243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Barramentos e cabos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BD6D84-7904-491B-8948-EF4D54F734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t="-19611" b="32161"/>
          <a:stretch/>
        </p:blipFill>
        <p:spPr>
          <a:xfrm>
            <a:off x="1784170" y="3107634"/>
            <a:ext cx="891812" cy="15694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7D7319C-E0ED-45F9-B096-ADAD23358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17" y="1556883"/>
            <a:ext cx="4416371" cy="331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6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9E96B3-D32B-4204-94AC-42A4DB9C3449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ATE400 - Sensor de Efeito Hall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D646DD5-238D-4556-88A6-4451244A7409}"/>
              </a:ext>
            </a:extLst>
          </p:cNvPr>
          <p:cNvSpPr txBox="1"/>
          <p:nvPr/>
        </p:nvSpPr>
        <p:spPr>
          <a:xfrm>
            <a:off x="2879966" y="5385927"/>
            <a:ext cx="3384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Terminais de equipamentos</a:t>
            </a:r>
          </a:p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de Média Tensão ou Baixa Tensão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5C799CD-FB23-460C-B92A-FE0190ED1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t="10596" r="12311" b="11323"/>
          <a:stretch/>
        </p:blipFill>
        <p:spPr>
          <a:xfrm>
            <a:off x="5148603" y="1733442"/>
            <a:ext cx="3240360" cy="31835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16B7577-752A-4440-BFBC-3E89AE9D8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" b="100000" l="1044" r="99582">
                        <a14:foregroundMark x1="8351" y1="4167" x2="16284" y2="39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1264528"/>
            <a:ext cx="3446032" cy="41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0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9E96B3-D32B-4204-94AC-42A4DB9C3449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ATE100M - Sensor com Bateria tipo Magnético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E3A53B6-60FE-4F32-ADF2-B54A2FB4F92A}"/>
              </a:ext>
            </a:extLst>
          </p:cNvPr>
          <p:cNvSpPr txBox="1"/>
          <p:nvPr/>
        </p:nvSpPr>
        <p:spPr>
          <a:xfrm>
            <a:off x="211254" y="868065"/>
            <a:ext cx="47927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Bateria com duração de 05 anos;</a:t>
            </a:r>
          </a:p>
          <a:p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Distancia Máxima em área aberta: 150m;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Frequência Wireless: 470MHz;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Intervalo de Transmissão: 5 minutos;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Range de Temperatura: </a:t>
            </a: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-50℃ ... 125℃ 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Switch de ativação / desativação do sensor;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Fixação por efeito magnético (Imã);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LED indicativo;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8BA9DC-83EA-4582-813F-17A72ED9B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31" b="81308" l="35047" r="86215">
                        <a14:foregroundMark x1="47897" y1="49766" x2="47897" y2="49766"/>
                        <a14:foregroundMark x1="44393" y1="47430" x2="57944" y2="57009"/>
                        <a14:foregroundMark x1="66121" y1="41121" x2="37150" y2="40421"/>
                        <a14:foregroundMark x1="37150" y1="40421" x2="40654" y2="65654"/>
                        <a14:foregroundMark x1="40654" y1="65654" x2="66121" y2="67056"/>
                        <a14:foregroundMark x1="66121" y1="67056" x2="65187" y2="39019"/>
                        <a14:foregroundMark x1="59579" y1="53972" x2="59579" y2="53972"/>
                        <a14:foregroundMark x1="61916" y1="46028" x2="46729" y2="60047"/>
                        <a14:foregroundMark x1="46729" y1="60047" x2="44159" y2="43925"/>
                        <a14:foregroundMark x1="44159" y1="43925" x2="62617" y2="50701"/>
                        <a14:foregroundMark x1="62617" y1="50701" x2="61682" y2="62150"/>
                        <a14:foregroundMark x1="61682" y1="62150" x2="43458" y2="51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20226" r="12656" b="17961"/>
          <a:stretch/>
        </p:blipFill>
        <p:spPr>
          <a:xfrm>
            <a:off x="5854600" y="1556792"/>
            <a:ext cx="2163086" cy="252028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9DF6A31-A7DE-4224-9B11-831D36ADD3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4" b="6321"/>
          <a:stretch/>
        </p:blipFill>
        <p:spPr>
          <a:xfrm rot="5400000">
            <a:off x="6160676" y="4286902"/>
            <a:ext cx="1994832" cy="17191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96C871F-D5ED-4E98-A68E-28FA116496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t="-19611" b="32161"/>
          <a:stretch/>
        </p:blipFill>
        <p:spPr>
          <a:xfrm rot="597059">
            <a:off x="6162801" y="2638270"/>
            <a:ext cx="862331" cy="15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9E96B3-D32B-4204-94AC-42A4DB9C3449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ATE100M - Sensor com Bateria tipo Magnético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682165-1ECB-46C2-B96C-5D8288C54BFD}"/>
              </a:ext>
            </a:extLst>
          </p:cNvPr>
          <p:cNvSpPr txBox="1"/>
          <p:nvPr/>
        </p:nvSpPr>
        <p:spPr>
          <a:xfrm>
            <a:off x="2612757" y="5097958"/>
            <a:ext cx="3918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Quadros elétricos metálicos em geral, superfícies metálicas que comportem seu dimensional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9852DE-771A-492B-A480-B275F09D5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064002"/>
            <a:ext cx="3275554" cy="29258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9B4D57-59EB-43F6-8878-2BAE3129B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1" y="2064002"/>
            <a:ext cx="4992204" cy="27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60E2690-B57E-47F9-B947-7EDCD948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72" y="3284984"/>
            <a:ext cx="7169058" cy="294362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9E96B3-D32B-4204-94AC-42A4DB9C3449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ATE200 - Sensor com Bateria tipo Abraçadeira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E3A53B6-60FE-4F32-ADF2-B54A2FB4F92A}"/>
              </a:ext>
            </a:extLst>
          </p:cNvPr>
          <p:cNvSpPr txBox="1"/>
          <p:nvPr/>
        </p:nvSpPr>
        <p:spPr>
          <a:xfrm>
            <a:off x="211254" y="868069"/>
            <a:ext cx="47927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Bateria com duração de 05 anos;</a:t>
            </a:r>
          </a:p>
          <a:p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Distancia Máxima em área aberta: 150m;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Frequência Wireless: 470MHz;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Intervalo de Transmissão: 5 minutos;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6D4084-13A9-4802-BD0A-616C6221BBD1}"/>
              </a:ext>
            </a:extLst>
          </p:cNvPr>
          <p:cNvSpPr txBox="1"/>
          <p:nvPr/>
        </p:nvSpPr>
        <p:spPr>
          <a:xfrm>
            <a:off x="4568701" y="868065"/>
            <a:ext cx="47927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Range de Temperatura: </a:t>
            </a: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-50℃ ... 125℃ 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Switch de ativação / desativação do sensor;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Fixação por abraçadeira de material isolado;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LED indicativo;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A6470F5-C88D-43EA-BA2B-C4156D7C9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5" y="3284984"/>
            <a:ext cx="7173326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60E2690-B57E-47F9-B947-7EDCD948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72" y="3284984"/>
            <a:ext cx="7169058" cy="294362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7C1170-4286-45DB-8189-6604B5332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5" y="3284984"/>
            <a:ext cx="7173326" cy="294363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9E96B3-D32B-4204-94AC-42A4DB9C3449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ATE200P - Sensor com Bateria tipo Abraçadeira – IP68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E3A53B6-60FE-4F32-ADF2-B54A2FB4F92A}"/>
              </a:ext>
            </a:extLst>
          </p:cNvPr>
          <p:cNvSpPr txBox="1"/>
          <p:nvPr/>
        </p:nvSpPr>
        <p:spPr>
          <a:xfrm>
            <a:off x="211254" y="868069"/>
            <a:ext cx="47927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Bateria com duração de 05 anos;</a:t>
            </a:r>
          </a:p>
          <a:p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Distancia Máxima em área aberta: 150m;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Frequência Wireless: 470MHz;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Intervalo de Transmissão: 5 minutos;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6D4084-13A9-4802-BD0A-616C6221BBD1}"/>
              </a:ext>
            </a:extLst>
          </p:cNvPr>
          <p:cNvSpPr txBox="1"/>
          <p:nvPr/>
        </p:nvSpPr>
        <p:spPr>
          <a:xfrm>
            <a:off x="4568701" y="868069"/>
            <a:ext cx="479279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Range de Temperatura: </a:t>
            </a: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-50℃ ... 125℃ 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 Switch de ativação / desativação do sensor (IP68);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Fixação por abraçadeira de material isolado;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 LED indicativo;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54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9E96B3-D32B-4204-94AC-42A4DB9C3449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ATE200(P) - Sensor com Bateria tipo Abraçadeira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FA3E21-FF9D-42FB-9921-15E7C2D3A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41" y="1916836"/>
            <a:ext cx="8772525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2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EFC7410-D339-437F-A54C-5B78E35EB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19" y="1844824"/>
            <a:ext cx="471335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6FD103D-141F-49C6-AC3A-EAFFDD0B5FB9}"/>
              </a:ext>
            </a:extLst>
          </p:cNvPr>
          <p:cNvSpPr txBox="1"/>
          <p:nvPr/>
        </p:nvSpPr>
        <p:spPr>
          <a:xfrm>
            <a:off x="3399738" y="1124744"/>
            <a:ext cx="23445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Banco de Capacitores</a:t>
            </a: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7AF2CCC-134F-4F71-9F31-C7AF66A211F7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ATE200(P) - Sensor com Bateria tipo Abraçadeira</a:t>
            </a:r>
          </a:p>
        </p:txBody>
      </p:sp>
    </p:spTree>
    <p:extLst>
      <p:ext uri="{BB962C8B-B14F-4D97-AF65-F5344CB8AC3E}">
        <p14:creationId xmlns:p14="http://schemas.microsoft.com/office/powerpoint/2010/main" val="25841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id="{2A76F973-8F42-437A-9018-94943AC16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19919" r="4314" b="19166"/>
          <a:stretch/>
        </p:blipFill>
        <p:spPr>
          <a:xfrm>
            <a:off x="2071295" y="1680465"/>
            <a:ext cx="5865506" cy="391033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C01706B-A1EF-415F-9E07-C8F067265D9B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Aplicações Gerais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DC687A-472F-4AC8-ACDC-1B496167D8EE}"/>
              </a:ext>
            </a:extLst>
          </p:cNvPr>
          <p:cNvSpPr txBox="1"/>
          <p:nvPr/>
        </p:nvSpPr>
        <p:spPr>
          <a:xfrm>
            <a:off x="211254" y="1267199"/>
            <a:ext cx="47927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Subestação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C2AB405-DFDE-42BB-BE2B-561759DC8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02528"/>
            <a:ext cx="853787" cy="62936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AA4314D-9C42-4FF5-A736-20CDAE30A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6" y="1484784"/>
            <a:ext cx="889048" cy="8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4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DB5299A-A76A-40CF-9B03-639BE04A2206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Importância da Termometria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CBC41415-1ECB-4BF8-9F5D-22642416EAC6}"/>
              </a:ext>
            </a:extLst>
          </p:cNvPr>
          <p:cNvSpPr txBox="1"/>
          <p:nvPr/>
        </p:nvSpPr>
        <p:spPr>
          <a:xfrm>
            <a:off x="211254" y="1267203"/>
            <a:ext cx="479279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Benefícios</a:t>
            </a:r>
          </a:p>
          <a:p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Identificar e reparar avarias elétricas;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Evitar manutenção corretiva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Redução do risco de incêndio;</a:t>
            </a: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Evitar paradas inesperadas;</a:t>
            </a:r>
          </a:p>
          <a:p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Garantir a produtividade;</a:t>
            </a: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4B5A9DF-293C-46BE-9187-A78A8EB71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36916"/>
            <a:ext cx="4968552" cy="314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43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:a16="http://schemas.microsoft.com/office/drawing/2014/main" id="{48309A75-F96D-461D-8D9B-C1C04E7DC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r="14677"/>
          <a:stretch/>
        </p:blipFill>
        <p:spPr>
          <a:xfrm>
            <a:off x="2299486" y="1700812"/>
            <a:ext cx="4792794" cy="45197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A93E608-02A3-4058-ADDD-4E5784476A3A}"/>
              </a:ext>
            </a:extLst>
          </p:cNvPr>
          <p:cNvSpPr txBox="1"/>
          <p:nvPr/>
        </p:nvSpPr>
        <p:spPr>
          <a:xfrm>
            <a:off x="211254" y="1267203"/>
            <a:ext cx="19643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Quadros Gerais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7AB530-CF64-41C6-A309-25C108DC5554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Aplicações Gerais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41B46F8-AB2B-4807-B2B1-98CB4D652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02967"/>
            <a:ext cx="853787" cy="62936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987B74D-9D57-4329-9177-4774D6A98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6" y="785223"/>
            <a:ext cx="889048" cy="8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5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A93E608-02A3-4058-ADDD-4E5784476A3A}"/>
              </a:ext>
            </a:extLst>
          </p:cNvPr>
          <p:cNvSpPr txBox="1"/>
          <p:nvPr/>
        </p:nvSpPr>
        <p:spPr>
          <a:xfrm>
            <a:off x="211254" y="1267203"/>
            <a:ext cx="479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Bancos de Capacitores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9E8885C-F25B-4FC6-8C71-0E7B62984F2E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Aplicações Gerais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6BDF6D8-B93B-4827-ABC7-0B16C1075D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61060"/>
            <a:ext cx="853787" cy="62936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3641865-6FD2-40CF-BB9D-E10BEEE1D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4" y="1043316"/>
            <a:ext cx="889048" cy="88904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42FCD86-1481-4468-A0C4-CA9235E4699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707904" y="2288514"/>
            <a:ext cx="1906421" cy="352839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0816303-CF80-4500-B35A-40A802B4F00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662549" y="2288514"/>
            <a:ext cx="1906421" cy="352839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5CC0A45-DB3A-484F-BF8A-9C24768132C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53259" y="2288514"/>
            <a:ext cx="190642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222545-3A58-4F61-8BC3-497BF3F76B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5" r="23405" b="13596"/>
          <a:stretch/>
        </p:blipFill>
        <p:spPr>
          <a:xfrm>
            <a:off x="2699792" y="2636912"/>
            <a:ext cx="1540324" cy="313364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A93E608-02A3-4058-ADDD-4E5784476A3A}"/>
              </a:ext>
            </a:extLst>
          </p:cNvPr>
          <p:cNvSpPr txBox="1"/>
          <p:nvPr/>
        </p:nvSpPr>
        <p:spPr>
          <a:xfrm>
            <a:off x="211254" y="1267203"/>
            <a:ext cx="4792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Terminais de disjuntores e outros equipamentos, barramentos, cabos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CB57537-7F98-46C8-8664-985125118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35" y="1783204"/>
            <a:ext cx="4473744" cy="447374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9E8885C-F25B-4FC6-8C71-0E7B62984F2E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Aplicações Gerais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6BDF6D8-B93B-4827-ABC7-0B16C1075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36" y="1153841"/>
            <a:ext cx="853787" cy="62936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3641865-6FD2-40CF-BB9D-E10BEEE1D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04" y="1036097"/>
            <a:ext cx="889048" cy="8890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C344AAA-A6C1-4AE7-81A9-E011788D9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7" y="3655595"/>
            <a:ext cx="2264791" cy="226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9E8885C-F25B-4FC6-8C71-0E7B62984F2E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Aplicações Gerais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F63EE3D-A2DC-43E7-BFB0-F754783A5F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t="3144" r="26648" b="4958"/>
          <a:stretch/>
        </p:blipFill>
        <p:spPr>
          <a:xfrm>
            <a:off x="107504" y="1340768"/>
            <a:ext cx="8927559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4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9E8885C-F25B-4FC6-8C71-0E7B62984F2E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Aplicações Gerais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D8A28F-A523-4786-AF34-26EB20FC6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000125"/>
            <a:ext cx="6477000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08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9E8885C-F25B-4FC6-8C71-0E7B62984F2E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Aplicações Gerais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785833-034E-409C-B776-E4B5BF8B1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7"/>
          <a:stretch/>
        </p:blipFill>
        <p:spPr>
          <a:xfrm>
            <a:off x="635296" y="1772816"/>
            <a:ext cx="3848745" cy="380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2D33C8-BC98-4261-822B-FF62C6C06F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7"/>
          <a:stretch/>
        </p:blipFill>
        <p:spPr>
          <a:xfrm>
            <a:off x="4671638" y="1772816"/>
            <a:ext cx="3826168" cy="380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71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9E8885C-F25B-4FC6-8C71-0E7B62984F2E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Aplicações Gerais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E2C14EC-E52D-482F-9679-51B35934C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60" y="1264444"/>
            <a:ext cx="4268479" cy="432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7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9E8885C-F25B-4FC6-8C71-0E7B62984F2E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Aplicações Gerais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ECCCBC2-262F-41B2-B290-FE2829D42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5"/>
          <a:stretch/>
        </p:blipFill>
        <p:spPr>
          <a:xfrm>
            <a:off x="205028" y="1700808"/>
            <a:ext cx="4333584" cy="371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1EC8F66-74A4-4062-8B02-4AF597DCC2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12201"/>
          <a:stretch/>
        </p:blipFill>
        <p:spPr>
          <a:xfrm>
            <a:off x="4644008" y="1700808"/>
            <a:ext cx="4284072" cy="371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4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9E8885C-F25B-4FC6-8C71-0E7B62984F2E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Aplicações Gerais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3C5FCE-EFE4-4C4D-AAC0-17F117EFC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327834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850E277-1F75-4701-B91A-B90375A61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327834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430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aixaDeTexto 41">
            <a:extLst>
              <a:ext uri="{FF2B5EF4-FFF2-40B4-BE49-F238E27FC236}">
                <a16:creationId xmlns:a16="http://schemas.microsoft.com/office/drawing/2014/main" id="{CBC41415-1ECB-4BF8-9F5D-22642416EAC6}"/>
              </a:ext>
            </a:extLst>
          </p:cNvPr>
          <p:cNvSpPr txBox="1"/>
          <p:nvPr/>
        </p:nvSpPr>
        <p:spPr>
          <a:xfrm>
            <a:off x="211254" y="1267199"/>
            <a:ext cx="479279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Implicações</a:t>
            </a:r>
          </a:p>
          <a:p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Subcontratação de empresas;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Disponibilização de Funcionários;</a:t>
            </a: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Capacitação de Funcionários;</a:t>
            </a:r>
          </a:p>
          <a:p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Exposição a riscos elétricos;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Exposição a riscos operacionais;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Dados Pontuais;</a:t>
            </a: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60DA1A-765D-4AE7-8EFD-22FADFA5A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45677"/>
            <a:ext cx="5360284" cy="3011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F0590AB-64A3-47D7-B896-A1F2FABB275C}"/>
              </a:ext>
            </a:extLst>
          </p:cNvPr>
          <p:cNvSpPr txBox="1"/>
          <p:nvPr/>
        </p:nvSpPr>
        <p:spPr>
          <a:xfrm>
            <a:off x="211254" y="5129136"/>
            <a:ext cx="88569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arco elétrico pode atingir temperaturas de 20.000°C, superior à temperatura suportada por qualquer material conhecido, quase quatro vezes maior que a temperatura na superfície do Sol;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621CC7D-BA0F-43AF-84C5-7B9639B3036A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Importância da Termometria</a:t>
            </a:r>
          </a:p>
        </p:txBody>
      </p:sp>
    </p:spTree>
    <p:extLst>
      <p:ext uri="{BB962C8B-B14F-4D97-AF65-F5344CB8AC3E}">
        <p14:creationId xmlns:p14="http://schemas.microsoft.com/office/powerpoint/2010/main" val="40835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aixaDeTexto 41">
            <a:extLst>
              <a:ext uri="{FF2B5EF4-FFF2-40B4-BE49-F238E27FC236}">
                <a16:creationId xmlns:a16="http://schemas.microsoft.com/office/drawing/2014/main" id="{CBC41415-1ECB-4BF8-9F5D-22642416EAC6}"/>
              </a:ext>
            </a:extLst>
          </p:cNvPr>
          <p:cNvSpPr txBox="1"/>
          <p:nvPr/>
        </p:nvSpPr>
        <p:spPr>
          <a:xfrm>
            <a:off x="211254" y="1267199"/>
            <a:ext cx="8609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manter os benefícios agregando tecnologia segura?</a:t>
            </a:r>
          </a:p>
          <a:p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289ECEB-90C9-4D84-89E4-9DFFEFEBB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60" y="3651814"/>
            <a:ext cx="4023891" cy="30939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59BD033-165E-4291-9AE8-83AC163D67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"/>
          <a:stretch/>
        </p:blipFill>
        <p:spPr>
          <a:xfrm>
            <a:off x="5364088" y="1865883"/>
            <a:ext cx="2234228" cy="16192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4B67C6-F3D1-43C8-8F8A-CC4F7D4C4246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Importância da Termometria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CBE1D6D-40A2-460D-9681-E02275C98FAC}"/>
              </a:ext>
            </a:extLst>
          </p:cNvPr>
          <p:cNvSpPr txBox="1"/>
          <p:nvPr/>
        </p:nvSpPr>
        <p:spPr>
          <a:xfrm>
            <a:off x="211254" y="1267199"/>
            <a:ext cx="47927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Manter independência Operacional;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Eliminação dos Riscos aos funcionários;</a:t>
            </a: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Evitar processos trabalhistas;</a:t>
            </a:r>
          </a:p>
          <a:p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Amostragem de dados consistentes;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Integração com Supervisórios;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Solução Wireless;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Baixa e Média Tensão (até 35kV)</a:t>
            </a: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15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6CDDE71-98DD-4B08-8FC5-0E0C01403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71" y="3429004"/>
            <a:ext cx="936789" cy="97236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AD9CB3F-D8EB-47C6-A119-4F3C32409C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67" r="72075"/>
          <a:stretch/>
        </p:blipFill>
        <p:spPr>
          <a:xfrm>
            <a:off x="5375116" y="5146755"/>
            <a:ext cx="555945" cy="749378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FBA65F5-0984-4136-B68A-7D85956AE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37" y="4566140"/>
            <a:ext cx="471617" cy="34764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B17E1DC8-5592-4AD6-9204-202A8453E7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09" y="4566140"/>
            <a:ext cx="471617" cy="347649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136DBCE-4807-4911-A7ED-DEEEC08C0A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53" y="4566140"/>
            <a:ext cx="471617" cy="347649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AFFB1903-4AFF-4F12-93C6-531EDB74877F}"/>
              </a:ext>
            </a:extLst>
          </p:cNvPr>
          <p:cNvSpPr txBox="1"/>
          <p:nvPr/>
        </p:nvSpPr>
        <p:spPr>
          <a:xfrm>
            <a:off x="5039185" y="3592019"/>
            <a:ext cx="153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Transmissor</a:t>
            </a:r>
          </a:p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com Interface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FEC219A-102E-44BC-B93E-6F95970BEF43}"/>
              </a:ext>
            </a:extLst>
          </p:cNvPr>
          <p:cNvSpPr txBox="1"/>
          <p:nvPr/>
        </p:nvSpPr>
        <p:spPr>
          <a:xfrm>
            <a:off x="3185917" y="5964952"/>
            <a:ext cx="259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Sensores de Temperatura</a:t>
            </a:r>
          </a:p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Wireless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03C8CFF5-1555-47D3-B013-4A6807ACD1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43" y="1382894"/>
            <a:ext cx="1208033" cy="1240010"/>
          </a:xfrm>
          <a:prstGeom prst="rect">
            <a:avLst/>
          </a:prstGeom>
        </p:spPr>
      </p:pic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9E398639-F701-4A46-BDF0-83AAF59B138F}"/>
              </a:ext>
            </a:extLst>
          </p:cNvPr>
          <p:cNvCxnSpPr>
            <a:cxnSpLocks/>
          </p:cNvCxnSpPr>
          <p:nvPr/>
        </p:nvCxnSpPr>
        <p:spPr>
          <a:xfrm rot="5400000">
            <a:off x="4155782" y="3028807"/>
            <a:ext cx="656373" cy="5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7" name="Imagem 36">
            <a:extLst>
              <a:ext uri="{FF2B5EF4-FFF2-40B4-BE49-F238E27FC236}">
                <a16:creationId xmlns:a16="http://schemas.microsoft.com/office/drawing/2014/main" id="{041DF264-E30F-4653-B759-B09AB1AE47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29" y="2855875"/>
            <a:ext cx="1115943" cy="357102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2B2AF4BC-5C05-489F-A1F9-F65F2401E4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6" r="5542" b="42642"/>
          <a:stretch/>
        </p:blipFill>
        <p:spPr>
          <a:xfrm>
            <a:off x="2285245" y="1772820"/>
            <a:ext cx="1143121" cy="160423"/>
          </a:xfrm>
          <a:prstGeom prst="rect">
            <a:avLst/>
          </a:prstGeom>
        </p:spPr>
      </p:pic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16D59FA3-6FF2-4BA1-8F34-CAE9D6A7CF1C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73852" y="2003986"/>
            <a:ext cx="1978068" cy="2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7" name="Imagem 46">
            <a:extLst>
              <a:ext uri="{FF2B5EF4-FFF2-40B4-BE49-F238E27FC236}">
                <a16:creationId xmlns:a16="http://schemas.microsoft.com/office/drawing/2014/main" id="{8F8E7188-006E-43DF-95C1-6F512FF90E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8" y="1699208"/>
            <a:ext cx="1600438" cy="609567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449C0092-0A7E-46FE-B56A-1951159F5D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4" y="3253955"/>
            <a:ext cx="1141682" cy="580123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5872CDA4-750D-4B04-BC7A-A7C52176C7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35" y="3028809"/>
            <a:ext cx="899444" cy="449147"/>
          </a:xfrm>
          <a:prstGeom prst="rect">
            <a:avLst/>
          </a:prstGeom>
        </p:spPr>
      </p:pic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501A0134-58FC-4E81-9788-E1870C12BF8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79438" y="2274967"/>
            <a:ext cx="1963800" cy="1240009"/>
          </a:xfrm>
          <a:prstGeom prst="bentConnector3">
            <a:avLst>
              <a:gd name="adj1" fmla="val 27365"/>
            </a:avLst>
          </a:prstGeom>
          <a:ln w="2857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1" name="Imagem 60">
            <a:extLst>
              <a:ext uri="{FF2B5EF4-FFF2-40B4-BE49-F238E27FC236}">
                <a16:creationId xmlns:a16="http://schemas.microsoft.com/office/drawing/2014/main" id="{884F6413-5410-4023-A96E-4284A540014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45" l="0" r="100000">
                        <a14:foregroundMark x1="22262" y1="56694" x2="22262" y2="56694"/>
                        <a14:foregroundMark x1="28095" y1="74272" x2="28095" y2="74272"/>
                        <a14:foregroundMark x1="23333" y1="74040" x2="23333" y2="74040"/>
                        <a14:foregroundMark x1="18571" y1="74505" x2="18571" y2="74505"/>
                        <a14:foregroundMark x1="20595" y1="70314" x2="20595" y2="76601"/>
                        <a14:foregroundMark x1="77024" y1="68801" x2="83095" y2="81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47" b="10035"/>
          <a:stretch/>
        </p:blipFill>
        <p:spPr>
          <a:xfrm>
            <a:off x="6388219" y="116632"/>
            <a:ext cx="1928201" cy="1573864"/>
          </a:xfrm>
          <a:prstGeom prst="rect">
            <a:avLst/>
          </a:prstGeom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id="{D2FFC331-3C6E-4D5B-9EC0-C163F6C55A6C}"/>
              </a:ext>
            </a:extLst>
          </p:cNvPr>
          <p:cNvSpPr txBox="1"/>
          <p:nvPr/>
        </p:nvSpPr>
        <p:spPr>
          <a:xfrm>
            <a:off x="318537" y="2253572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PLC - Terceiros 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593B99BD-0738-40D2-BB6A-EEC6EB9DEB06}"/>
              </a:ext>
            </a:extLst>
          </p:cNvPr>
          <p:cNvSpPr txBox="1"/>
          <p:nvPr/>
        </p:nvSpPr>
        <p:spPr>
          <a:xfrm>
            <a:off x="361033" y="3805140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PLC - Terceiros 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198ED749-7AE9-4187-ABFC-B31447968719}"/>
              </a:ext>
            </a:extLst>
          </p:cNvPr>
          <p:cNvSpPr txBox="1"/>
          <p:nvPr/>
        </p:nvSpPr>
        <p:spPr>
          <a:xfrm>
            <a:off x="6661841" y="1609055"/>
            <a:ext cx="138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Supervisório</a:t>
            </a:r>
          </a:p>
        </p:txBody>
      </p:sp>
      <p:cxnSp>
        <p:nvCxnSpPr>
          <p:cNvPr id="67" name="Conector: Angulado 66">
            <a:extLst>
              <a:ext uri="{FF2B5EF4-FFF2-40B4-BE49-F238E27FC236}">
                <a16:creationId xmlns:a16="http://schemas.microsoft.com/office/drawing/2014/main" id="{133E4115-A527-4F18-822C-0325277988D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24348" y="476673"/>
            <a:ext cx="1919860" cy="832434"/>
          </a:xfrm>
          <a:prstGeom prst="bentConnector2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D0C8035D-3E7F-4A95-A329-DE7566D69126}"/>
              </a:ext>
            </a:extLst>
          </p:cNvPr>
          <p:cNvSpPr txBox="1"/>
          <p:nvPr/>
        </p:nvSpPr>
        <p:spPr>
          <a:xfrm>
            <a:off x="6778282" y="41948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24.7°C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52D18DD9-7576-4267-9183-DBE88FE301DA}"/>
              </a:ext>
            </a:extLst>
          </p:cNvPr>
          <p:cNvSpPr txBox="1"/>
          <p:nvPr/>
        </p:nvSpPr>
        <p:spPr>
          <a:xfrm>
            <a:off x="6778282" y="20345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26.2°C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1E4993C0-22A2-4BD4-84EE-6CC1126C2E77}"/>
              </a:ext>
            </a:extLst>
          </p:cNvPr>
          <p:cNvSpPr txBox="1"/>
          <p:nvPr/>
        </p:nvSpPr>
        <p:spPr>
          <a:xfrm>
            <a:off x="6778282" y="635504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T = 25.9°C</a:t>
            </a:r>
          </a:p>
        </p:txBody>
      </p:sp>
      <p:pic>
        <p:nvPicPr>
          <p:cNvPr id="74" name="Imagem 73">
            <a:extLst>
              <a:ext uri="{FF2B5EF4-FFF2-40B4-BE49-F238E27FC236}">
                <a16:creationId xmlns:a16="http://schemas.microsoft.com/office/drawing/2014/main" id="{4BCCAB9F-EAD7-417A-AE2D-44A27C9CFF4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50" y="5176170"/>
            <a:ext cx="765086" cy="601909"/>
          </a:xfrm>
          <a:prstGeom prst="rect">
            <a:avLst/>
          </a:prstGeom>
        </p:spPr>
      </p:pic>
      <p:sp>
        <p:nvSpPr>
          <p:cNvPr id="94" name="CaixaDeTexto 93">
            <a:extLst>
              <a:ext uri="{FF2B5EF4-FFF2-40B4-BE49-F238E27FC236}">
                <a16:creationId xmlns:a16="http://schemas.microsoft.com/office/drawing/2014/main" id="{63D8E8AC-D6F4-4C90-88EC-CE59389D41C1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Solução Remota 01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2761EDA6-FA2A-40F1-B9C9-D837C7EA267A}"/>
              </a:ext>
            </a:extLst>
          </p:cNvPr>
          <p:cNvSpPr txBox="1"/>
          <p:nvPr/>
        </p:nvSpPr>
        <p:spPr>
          <a:xfrm>
            <a:off x="5197172" y="2060848"/>
            <a:ext cx="139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PLC - WAGO 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8988238-82E1-4A1B-8FE8-A5F5F56C56B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44" y="5097059"/>
            <a:ext cx="1272572" cy="1622529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2928BE0F-FA3B-414A-9D7A-AF12F71107B1}"/>
              </a:ext>
            </a:extLst>
          </p:cNvPr>
          <p:cNvSpPr txBox="1"/>
          <p:nvPr/>
        </p:nvSpPr>
        <p:spPr>
          <a:xfrm>
            <a:off x="7421825" y="4725385"/>
            <a:ext cx="86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731F574-A2E2-41DD-8620-CA6F9E937DC6}"/>
              </a:ext>
            </a:extLst>
          </p:cNvPr>
          <p:cNvSpPr txBox="1"/>
          <p:nvPr/>
        </p:nvSpPr>
        <p:spPr>
          <a:xfrm>
            <a:off x="7489622" y="5397090"/>
            <a:ext cx="11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24°C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C5D4DDE-3C5E-44AC-AA5D-5A5EB6FEED0A}"/>
              </a:ext>
            </a:extLst>
          </p:cNvPr>
          <p:cNvSpPr txBox="1"/>
          <p:nvPr/>
        </p:nvSpPr>
        <p:spPr>
          <a:xfrm>
            <a:off x="7489622" y="5166886"/>
            <a:ext cx="11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26°C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19C5B08B-E608-46E0-B421-8A5BB2008DAB}"/>
              </a:ext>
            </a:extLst>
          </p:cNvPr>
          <p:cNvSpPr txBox="1"/>
          <p:nvPr/>
        </p:nvSpPr>
        <p:spPr>
          <a:xfrm>
            <a:off x="7489621" y="5640105"/>
            <a:ext cx="11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25°C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CF5EC1-32D0-4793-9DC7-CA1E958BED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17" y="5083598"/>
            <a:ext cx="889850" cy="889850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0D6F82A4-7FF7-4A01-97D2-65C72931CA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29" y="4720888"/>
            <a:ext cx="1443688" cy="1443688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D91403F3-7BB2-4A19-B5F0-216EF1D85B7E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09" y="4715670"/>
            <a:ext cx="1443688" cy="1443688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EEAF3DB8-E39B-43E5-9016-5F2A43CE6D0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25" y="3834931"/>
            <a:ext cx="852008" cy="8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2" grpId="0"/>
      <p:bldP spid="63" grpId="0"/>
      <p:bldP spid="64" grpId="0"/>
      <p:bldP spid="70" grpId="0"/>
      <p:bldP spid="71" grpId="0"/>
      <p:bldP spid="72" grpId="0"/>
      <p:bldP spid="95" grpId="0"/>
      <p:bldP spid="34" grpId="0"/>
      <p:bldP spid="35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2AD9CB3F-D8EB-47C6-A119-4F3C32409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67" r="72075"/>
          <a:stretch/>
        </p:blipFill>
        <p:spPr>
          <a:xfrm>
            <a:off x="5375116" y="5146755"/>
            <a:ext cx="555945" cy="749378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FBA65F5-0984-4136-B68A-7D85956AE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37" y="4566140"/>
            <a:ext cx="471617" cy="34764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B17E1DC8-5592-4AD6-9204-202A8453E7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09" y="4566140"/>
            <a:ext cx="471617" cy="347649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136DBCE-4807-4911-A7ED-DEEEC08C0A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53" y="4566140"/>
            <a:ext cx="471617" cy="347649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8FEC219A-102E-44BC-B93E-6F95970BEF43}"/>
              </a:ext>
            </a:extLst>
          </p:cNvPr>
          <p:cNvSpPr txBox="1"/>
          <p:nvPr/>
        </p:nvSpPr>
        <p:spPr>
          <a:xfrm>
            <a:off x="3185917" y="5964952"/>
            <a:ext cx="259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Sensores de Temperatura</a:t>
            </a:r>
          </a:p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Wireless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03C8CFF5-1555-47D3-B013-4A6807ACD1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43" y="1382894"/>
            <a:ext cx="1208033" cy="1240010"/>
          </a:xfrm>
          <a:prstGeom prst="rect">
            <a:avLst/>
          </a:prstGeom>
        </p:spPr>
      </p:pic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9E398639-F701-4A46-BDF0-83AAF59B138F}"/>
              </a:ext>
            </a:extLst>
          </p:cNvPr>
          <p:cNvCxnSpPr>
            <a:cxnSpLocks/>
          </p:cNvCxnSpPr>
          <p:nvPr/>
        </p:nvCxnSpPr>
        <p:spPr>
          <a:xfrm rot="5400000">
            <a:off x="4155782" y="3028807"/>
            <a:ext cx="656373" cy="5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7" name="Imagem 36">
            <a:extLst>
              <a:ext uri="{FF2B5EF4-FFF2-40B4-BE49-F238E27FC236}">
                <a16:creationId xmlns:a16="http://schemas.microsoft.com/office/drawing/2014/main" id="{041DF264-E30F-4653-B759-B09AB1AE47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29" y="2855875"/>
            <a:ext cx="1115943" cy="357102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2B2AF4BC-5C05-489F-A1F9-F65F2401E4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6" r="5542" b="42642"/>
          <a:stretch/>
        </p:blipFill>
        <p:spPr>
          <a:xfrm>
            <a:off x="2285245" y="1772820"/>
            <a:ext cx="1143121" cy="160423"/>
          </a:xfrm>
          <a:prstGeom prst="rect">
            <a:avLst/>
          </a:prstGeom>
        </p:spPr>
      </p:pic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16D59FA3-6FF2-4BA1-8F34-CAE9D6A7CF1C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73852" y="2003986"/>
            <a:ext cx="1978068" cy="2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7" name="Imagem 46">
            <a:extLst>
              <a:ext uri="{FF2B5EF4-FFF2-40B4-BE49-F238E27FC236}">
                <a16:creationId xmlns:a16="http://schemas.microsoft.com/office/drawing/2014/main" id="{8F8E7188-006E-43DF-95C1-6F512FF90E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8" y="1699208"/>
            <a:ext cx="1600438" cy="609567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449C0092-0A7E-46FE-B56A-1951159F5D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4" y="3253955"/>
            <a:ext cx="1141682" cy="580123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5872CDA4-750D-4B04-BC7A-A7C52176C7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35" y="3028809"/>
            <a:ext cx="899444" cy="449147"/>
          </a:xfrm>
          <a:prstGeom prst="rect">
            <a:avLst/>
          </a:prstGeom>
        </p:spPr>
      </p:pic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501A0134-58FC-4E81-9788-E1870C12BF8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79438" y="2274967"/>
            <a:ext cx="1963800" cy="1240009"/>
          </a:xfrm>
          <a:prstGeom prst="bentConnector3">
            <a:avLst>
              <a:gd name="adj1" fmla="val 27365"/>
            </a:avLst>
          </a:prstGeom>
          <a:ln w="2857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1" name="Imagem 60">
            <a:extLst>
              <a:ext uri="{FF2B5EF4-FFF2-40B4-BE49-F238E27FC236}">
                <a16:creationId xmlns:a16="http://schemas.microsoft.com/office/drawing/2014/main" id="{884F6413-5410-4023-A96E-4284A54001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645" l="0" r="100000">
                        <a14:foregroundMark x1="22262" y1="56694" x2="22262" y2="56694"/>
                        <a14:foregroundMark x1="28095" y1="74272" x2="28095" y2="74272"/>
                        <a14:foregroundMark x1="23333" y1="74040" x2="23333" y2="74040"/>
                        <a14:foregroundMark x1="18571" y1="74505" x2="18571" y2="74505"/>
                        <a14:foregroundMark x1="20595" y1="70314" x2="20595" y2="76601"/>
                        <a14:foregroundMark x1="77024" y1="68801" x2="83095" y2="81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47" b="10035"/>
          <a:stretch/>
        </p:blipFill>
        <p:spPr>
          <a:xfrm>
            <a:off x="6388219" y="116632"/>
            <a:ext cx="1928201" cy="1573864"/>
          </a:xfrm>
          <a:prstGeom prst="rect">
            <a:avLst/>
          </a:prstGeom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id="{D2FFC331-3C6E-4D5B-9EC0-C163F6C55A6C}"/>
              </a:ext>
            </a:extLst>
          </p:cNvPr>
          <p:cNvSpPr txBox="1"/>
          <p:nvPr/>
        </p:nvSpPr>
        <p:spPr>
          <a:xfrm>
            <a:off x="318537" y="2253572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PLC - Terceiros 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593B99BD-0738-40D2-BB6A-EEC6EB9DEB06}"/>
              </a:ext>
            </a:extLst>
          </p:cNvPr>
          <p:cNvSpPr txBox="1"/>
          <p:nvPr/>
        </p:nvSpPr>
        <p:spPr>
          <a:xfrm>
            <a:off x="361033" y="3805140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PLC - Terceiros 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198ED749-7AE9-4187-ABFC-B31447968719}"/>
              </a:ext>
            </a:extLst>
          </p:cNvPr>
          <p:cNvSpPr txBox="1"/>
          <p:nvPr/>
        </p:nvSpPr>
        <p:spPr>
          <a:xfrm>
            <a:off x="6661841" y="1609055"/>
            <a:ext cx="138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Supervisório</a:t>
            </a:r>
          </a:p>
        </p:txBody>
      </p:sp>
      <p:cxnSp>
        <p:nvCxnSpPr>
          <p:cNvPr id="67" name="Conector: Angulado 66">
            <a:extLst>
              <a:ext uri="{FF2B5EF4-FFF2-40B4-BE49-F238E27FC236}">
                <a16:creationId xmlns:a16="http://schemas.microsoft.com/office/drawing/2014/main" id="{133E4115-A527-4F18-822C-0325277988D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24348" y="476673"/>
            <a:ext cx="1919860" cy="832434"/>
          </a:xfrm>
          <a:prstGeom prst="bentConnector2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D0C8035D-3E7F-4A95-A329-DE7566D69126}"/>
              </a:ext>
            </a:extLst>
          </p:cNvPr>
          <p:cNvSpPr txBox="1"/>
          <p:nvPr/>
        </p:nvSpPr>
        <p:spPr>
          <a:xfrm>
            <a:off x="6778282" y="41948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24.7°C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52D18DD9-7576-4267-9183-DBE88FE301DA}"/>
              </a:ext>
            </a:extLst>
          </p:cNvPr>
          <p:cNvSpPr txBox="1"/>
          <p:nvPr/>
        </p:nvSpPr>
        <p:spPr>
          <a:xfrm>
            <a:off x="6778282" y="20345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26.2°C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1E4993C0-22A2-4BD4-84EE-6CC1126C2E77}"/>
              </a:ext>
            </a:extLst>
          </p:cNvPr>
          <p:cNvSpPr txBox="1"/>
          <p:nvPr/>
        </p:nvSpPr>
        <p:spPr>
          <a:xfrm>
            <a:off x="6778282" y="635504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T = 25.9°C</a:t>
            </a:r>
          </a:p>
        </p:txBody>
      </p:sp>
      <p:pic>
        <p:nvPicPr>
          <p:cNvPr id="74" name="Imagem 73">
            <a:extLst>
              <a:ext uri="{FF2B5EF4-FFF2-40B4-BE49-F238E27FC236}">
                <a16:creationId xmlns:a16="http://schemas.microsoft.com/office/drawing/2014/main" id="{4BCCAB9F-EAD7-417A-AE2D-44A27C9CFF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50" y="5176170"/>
            <a:ext cx="765086" cy="601909"/>
          </a:xfrm>
          <a:prstGeom prst="rect">
            <a:avLst/>
          </a:prstGeom>
        </p:spPr>
      </p:pic>
      <p:sp>
        <p:nvSpPr>
          <p:cNvPr id="94" name="CaixaDeTexto 93">
            <a:extLst>
              <a:ext uri="{FF2B5EF4-FFF2-40B4-BE49-F238E27FC236}">
                <a16:creationId xmlns:a16="http://schemas.microsoft.com/office/drawing/2014/main" id="{63D8E8AC-D6F4-4C90-88EC-CE59389D41C1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Solução Remota 02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2761EDA6-FA2A-40F1-B9C9-D837C7EA267A}"/>
              </a:ext>
            </a:extLst>
          </p:cNvPr>
          <p:cNvSpPr txBox="1"/>
          <p:nvPr/>
        </p:nvSpPr>
        <p:spPr>
          <a:xfrm>
            <a:off x="5197172" y="2060848"/>
            <a:ext cx="139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PLC - WAGO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16759A2-B6A0-4812-AB44-8F808109D2B9}"/>
              </a:ext>
            </a:extLst>
          </p:cNvPr>
          <p:cNvGrpSpPr/>
          <p:nvPr/>
        </p:nvGrpSpPr>
        <p:grpSpPr>
          <a:xfrm>
            <a:off x="4163594" y="3388769"/>
            <a:ext cx="2414029" cy="960741"/>
            <a:chOff x="4163590" y="3388765"/>
            <a:chExt cx="2414029" cy="960741"/>
          </a:xfrm>
        </p:grpSpPr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FFB1903-4AFF-4F12-93C6-531EDB74877F}"/>
                </a:ext>
              </a:extLst>
            </p:cNvPr>
            <p:cNvSpPr txBox="1"/>
            <p:nvPr/>
          </p:nvSpPr>
          <p:spPr>
            <a:xfrm>
              <a:off x="5039185" y="3592015"/>
              <a:ext cx="15384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Transmissor</a:t>
              </a:r>
            </a:p>
            <a:p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sem Interface</a:t>
              </a:r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FCEF086E-DC51-4E21-8194-33A6A4EA0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0" t="11502" r="22700" b="3598"/>
            <a:stretch/>
          </p:blipFill>
          <p:spPr>
            <a:xfrm>
              <a:off x="4163590" y="3388765"/>
              <a:ext cx="629732" cy="960741"/>
            </a:xfrm>
            <a:prstGeom prst="rect">
              <a:avLst/>
            </a:prstGeom>
          </p:spPr>
        </p:pic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id="{CE2018F1-9055-4148-B922-093B6983D0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44" y="5097059"/>
            <a:ext cx="1272572" cy="1622529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AACEEEE6-4C70-4C1B-AE0E-0A651A7450E9}"/>
              </a:ext>
            </a:extLst>
          </p:cNvPr>
          <p:cNvSpPr txBox="1"/>
          <p:nvPr/>
        </p:nvSpPr>
        <p:spPr>
          <a:xfrm>
            <a:off x="7421825" y="4725385"/>
            <a:ext cx="86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CF4C482-A097-4A27-8D98-196DEBE539EC}"/>
              </a:ext>
            </a:extLst>
          </p:cNvPr>
          <p:cNvSpPr txBox="1"/>
          <p:nvPr/>
        </p:nvSpPr>
        <p:spPr>
          <a:xfrm>
            <a:off x="7489622" y="5397090"/>
            <a:ext cx="11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24°C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F528A62-924E-479E-946F-51C45D628DEE}"/>
              </a:ext>
            </a:extLst>
          </p:cNvPr>
          <p:cNvSpPr txBox="1"/>
          <p:nvPr/>
        </p:nvSpPr>
        <p:spPr>
          <a:xfrm>
            <a:off x="7489622" y="5166886"/>
            <a:ext cx="11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26°C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761B5E5-26A3-44D7-A668-DF9DF7A1D3D4}"/>
              </a:ext>
            </a:extLst>
          </p:cNvPr>
          <p:cNvSpPr txBox="1"/>
          <p:nvPr/>
        </p:nvSpPr>
        <p:spPr>
          <a:xfrm>
            <a:off x="7489621" y="5640105"/>
            <a:ext cx="11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25°C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A4BBC082-9347-4016-BCE6-5BCD4370E6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17" y="5083598"/>
            <a:ext cx="889850" cy="889850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E415D3E5-4383-419F-A414-527ED9C690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29" y="4720888"/>
            <a:ext cx="1443688" cy="1443688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1C488EAF-06F7-4EC5-AB8B-7A4E15541F8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09" y="4715670"/>
            <a:ext cx="1443688" cy="1443688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D3354947-428A-498D-906B-590F063B0FE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25" y="3834931"/>
            <a:ext cx="852008" cy="8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2" grpId="0"/>
      <p:bldP spid="63" grpId="0"/>
      <p:bldP spid="64" grpId="0"/>
      <p:bldP spid="70" grpId="0"/>
      <p:bldP spid="71" grpId="0"/>
      <p:bldP spid="72" grpId="0"/>
      <p:bldP spid="95" grpId="0"/>
      <p:bldP spid="34" grpId="0"/>
      <p:bldP spid="35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2AD9CB3F-D8EB-47C6-A119-4F3C32409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67" r="72075"/>
          <a:stretch/>
        </p:blipFill>
        <p:spPr>
          <a:xfrm>
            <a:off x="5375116" y="5146755"/>
            <a:ext cx="555945" cy="749378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FBA65F5-0984-4136-B68A-7D85956AE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37" y="4566140"/>
            <a:ext cx="471617" cy="34764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B17E1DC8-5592-4AD6-9204-202A8453E7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09" y="4566140"/>
            <a:ext cx="471617" cy="347649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136DBCE-4807-4911-A7ED-DEEEC08C0A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53" y="4566140"/>
            <a:ext cx="471617" cy="347649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8FEC219A-102E-44BC-B93E-6F95970BEF43}"/>
              </a:ext>
            </a:extLst>
          </p:cNvPr>
          <p:cNvSpPr txBox="1"/>
          <p:nvPr/>
        </p:nvSpPr>
        <p:spPr>
          <a:xfrm>
            <a:off x="3185917" y="5964952"/>
            <a:ext cx="259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Sensores de Temperatura</a:t>
            </a:r>
          </a:p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Wireless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03C8CFF5-1555-47D3-B013-4A6807ACD1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43" y="1382894"/>
            <a:ext cx="1208033" cy="1240010"/>
          </a:xfrm>
          <a:prstGeom prst="rect">
            <a:avLst/>
          </a:prstGeom>
        </p:spPr>
      </p:pic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9E398639-F701-4A46-BDF0-83AAF59B138F}"/>
              </a:ext>
            </a:extLst>
          </p:cNvPr>
          <p:cNvCxnSpPr>
            <a:cxnSpLocks/>
          </p:cNvCxnSpPr>
          <p:nvPr/>
        </p:nvCxnSpPr>
        <p:spPr>
          <a:xfrm rot="5400000">
            <a:off x="4155782" y="3028807"/>
            <a:ext cx="656373" cy="5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7" name="Imagem 36">
            <a:extLst>
              <a:ext uri="{FF2B5EF4-FFF2-40B4-BE49-F238E27FC236}">
                <a16:creationId xmlns:a16="http://schemas.microsoft.com/office/drawing/2014/main" id="{041DF264-E30F-4653-B759-B09AB1AE47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29" y="2855875"/>
            <a:ext cx="1115943" cy="357102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2B2AF4BC-5C05-489F-A1F9-F65F2401E4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6" r="5542" b="42642"/>
          <a:stretch/>
        </p:blipFill>
        <p:spPr>
          <a:xfrm>
            <a:off x="2285245" y="1772820"/>
            <a:ext cx="1143121" cy="160423"/>
          </a:xfrm>
          <a:prstGeom prst="rect">
            <a:avLst/>
          </a:prstGeom>
        </p:spPr>
      </p:pic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16D59FA3-6FF2-4BA1-8F34-CAE9D6A7CF1C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73852" y="2003986"/>
            <a:ext cx="1978068" cy="2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7" name="Imagem 46">
            <a:extLst>
              <a:ext uri="{FF2B5EF4-FFF2-40B4-BE49-F238E27FC236}">
                <a16:creationId xmlns:a16="http://schemas.microsoft.com/office/drawing/2014/main" id="{8F8E7188-006E-43DF-95C1-6F512FF90E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8" y="1699208"/>
            <a:ext cx="1600438" cy="609567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449C0092-0A7E-46FE-B56A-1951159F5D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4" y="3253955"/>
            <a:ext cx="1141682" cy="580123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5872CDA4-750D-4B04-BC7A-A7C52176C7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35" y="3028809"/>
            <a:ext cx="899444" cy="449147"/>
          </a:xfrm>
          <a:prstGeom prst="rect">
            <a:avLst/>
          </a:prstGeom>
        </p:spPr>
      </p:pic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501A0134-58FC-4E81-9788-E1870C12BF8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79438" y="2274967"/>
            <a:ext cx="1963800" cy="1240009"/>
          </a:xfrm>
          <a:prstGeom prst="bentConnector3">
            <a:avLst>
              <a:gd name="adj1" fmla="val 27365"/>
            </a:avLst>
          </a:prstGeom>
          <a:ln w="2857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1" name="Imagem 60">
            <a:extLst>
              <a:ext uri="{FF2B5EF4-FFF2-40B4-BE49-F238E27FC236}">
                <a16:creationId xmlns:a16="http://schemas.microsoft.com/office/drawing/2014/main" id="{884F6413-5410-4023-A96E-4284A54001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645" l="0" r="100000">
                        <a14:foregroundMark x1="22262" y1="56694" x2="22262" y2="56694"/>
                        <a14:foregroundMark x1="28095" y1="74272" x2="28095" y2="74272"/>
                        <a14:foregroundMark x1="23333" y1="74040" x2="23333" y2="74040"/>
                        <a14:foregroundMark x1="18571" y1="74505" x2="18571" y2="74505"/>
                        <a14:foregroundMark x1="20595" y1="70314" x2="20595" y2="76601"/>
                        <a14:foregroundMark x1="77024" y1="68801" x2="83095" y2="81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47" b="10035"/>
          <a:stretch/>
        </p:blipFill>
        <p:spPr>
          <a:xfrm>
            <a:off x="6388219" y="116632"/>
            <a:ext cx="1928201" cy="1573864"/>
          </a:xfrm>
          <a:prstGeom prst="rect">
            <a:avLst/>
          </a:prstGeom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id="{D2FFC331-3C6E-4D5B-9EC0-C163F6C55A6C}"/>
              </a:ext>
            </a:extLst>
          </p:cNvPr>
          <p:cNvSpPr txBox="1"/>
          <p:nvPr/>
        </p:nvSpPr>
        <p:spPr>
          <a:xfrm>
            <a:off x="318537" y="2253572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PLC - Terceiros 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593B99BD-0738-40D2-BB6A-EEC6EB9DEB06}"/>
              </a:ext>
            </a:extLst>
          </p:cNvPr>
          <p:cNvSpPr txBox="1"/>
          <p:nvPr/>
        </p:nvSpPr>
        <p:spPr>
          <a:xfrm>
            <a:off x="361033" y="3805140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PLC - Terceiros 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198ED749-7AE9-4187-ABFC-B31447968719}"/>
              </a:ext>
            </a:extLst>
          </p:cNvPr>
          <p:cNvSpPr txBox="1"/>
          <p:nvPr/>
        </p:nvSpPr>
        <p:spPr>
          <a:xfrm>
            <a:off x="6661841" y="1609055"/>
            <a:ext cx="138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Supervisório</a:t>
            </a:r>
          </a:p>
        </p:txBody>
      </p:sp>
      <p:cxnSp>
        <p:nvCxnSpPr>
          <p:cNvPr id="67" name="Conector: Angulado 66">
            <a:extLst>
              <a:ext uri="{FF2B5EF4-FFF2-40B4-BE49-F238E27FC236}">
                <a16:creationId xmlns:a16="http://schemas.microsoft.com/office/drawing/2014/main" id="{133E4115-A527-4F18-822C-0325277988D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24348" y="476673"/>
            <a:ext cx="1919860" cy="832434"/>
          </a:xfrm>
          <a:prstGeom prst="bentConnector2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D0C8035D-3E7F-4A95-A329-DE7566D69126}"/>
              </a:ext>
            </a:extLst>
          </p:cNvPr>
          <p:cNvSpPr txBox="1"/>
          <p:nvPr/>
        </p:nvSpPr>
        <p:spPr>
          <a:xfrm>
            <a:off x="6778282" y="41948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24.7°C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52D18DD9-7576-4267-9183-DBE88FE301DA}"/>
              </a:ext>
            </a:extLst>
          </p:cNvPr>
          <p:cNvSpPr txBox="1"/>
          <p:nvPr/>
        </p:nvSpPr>
        <p:spPr>
          <a:xfrm>
            <a:off x="6778282" y="20345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26.2°C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1E4993C0-22A2-4BD4-84EE-6CC1126C2E77}"/>
              </a:ext>
            </a:extLst>
          </p:cNvPr>
          <p:cNvSpPr txBox="1"/>
          <p:nvPr/>
        </p:nvSpPr>
        <p:spPr>
          <a:xfrm>
            <a:off x="6778282" y="635504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T = 25.9°C</a:t>
            </a:r>
          </a:p>
        </p:txBody>
      </p:sp>
      <p:pic>
        <p:nvPicPr>
          <p:cNvPr id="74" name="Imagem 73">
            <a:extLst>
              <a:ext uri="{FF2B5EF4-FFF2-40B4-BE49-F238E27FC236}">
                <a16:creationId xmlns:a16="http://schemas.microsoft.com/office/drawing/2014/main" id="{4BCCAB9F-EAD7-417A-AE2D-44A27C9CFF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50" y="5176170"/>
            <a:ext cx="765086" cy="601909"/>
          </a:xfrm>
          <a:prstGeom prst="rect">
            <a:avLst/>
          </a:prstGeom>
        </p:spPr>
      </p:pic>
      <p:sp>
        <p:nvSpPr>
          <p:cNvPr id="94" name="CaixaDeTexto 93">
            <a:extLst>
              <a:ext uri="{FF2B5EF4-FFF2-40B4-BE49-F238E27FC236}">
                <a16:creationId xmlns:a16="http://schemas.microsoft.com/office/drawing/2014/main" id="{63D8E8AC-D6F4-4C90-88EC-CE59389D41C1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Solução Remota 03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2761EDA6-FA2A-40F1-B9C9-D837C7EA267A}"/>
              </a:ext>
            </a:extLst>
          </p:cNvPr>
          <p:cNvSpPr txBox="1"/>
          <p:nvPr/>
        </p:nvSpPr>
        <p:spPr>
          <a:xfrm>
            <a:off x="5197172" y="2060848"/>
            <a:ext cx="139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PLC - WAGO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7925B93-0AFD-4A4A-97D1-E0DB0350A65E}"/>
              </a:ext>
            </a:extLst>
          </p:cNvPr>
          <p:cNvGrpSpPr/>
          <p:nvPr/>
        </p:nvGrpSpPr>
        <p:grpSpPr>
          <a:xfrm>
            <a:off x="4163590" y="3388769"/>
            <a:ext cx="3316090" cy="960741"/>
            <a:chOff x="4163590" y="3388765"/>
            <a:chExt cx="3316090" cy="960741"/>
          </a:xfrm>
        </p:grpSpPr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FFB1903-4AFF-4F12-93C6-531EDB74877F}"/>
                </a:ext>
              </a:extLst>
            </p:cNvPr>
            <p:cNvSpPr txBox="1"/>
            <p:nvPr/>
          </p:nvSpPr>
          <p:spPr>
            <a:xfrm>
              <a:off x="6156176" y="3592015"/>
              <a:ext cx="13235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Transmissor</a:t>
              </a:r>
            </a:p>
            <a:p>
              <a:r>
                <a:rPr lang="pt-BR" b="1" dirty="0">
                  <a:latin typeface="Calibri" panose="020F0502020204030204" pitchFamily="34" charset="0"/>
                  <a:cs typeface="Calibri" panose="020F0502020204030204" pitchFamily="34" charset="0"/>
                </a:rPr>
                <a:t>Repetidor</a:t>
              </a:r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FCEF086E-DC51-4E21-8194-33A6A4EA0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0" t="11502" r="22700" b="3598"/>
            <a:stretch/>
          </p:blipFill>
          <p:spPr>
            <a:xfrm>
              <a:off x="4163590" y="3388765"/>
              <a:ext cx="629732" cy="960741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195EBB9A-8A3D-4469-AD91-F9F477925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0" t="11502" r="22700" b="3598"/>
            <a:stretch/>
          </p:blipFill>
          <p:spPr>
            <a:xfrm>
              <a:off x="5404138" y="3388765"/>
              <a:ext cx="629732" cy="960741"/>
            </a:xfrm>
            <a:prstGeom prst="rect">
              <a:avLst/>
            </a:prstGeom>
          </p:spPr>
        </p:pic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9577076D-FD1A-4651-8CE8-CF89EC77A41E}"/>
                </a:ext>
              </a:extLst>
            </p:cNvPr>
            <p:cNvSpPr txBox="1"/>
            <p:nvPr/>
          </p:nvSpPr>
          <p:spPr>
            <a:xfrm>
              <a:off x="4878958" y="363586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</p:grpSp>
      <p:pic>
        <p:nvPicPr>
          <p:cNvPr id="35" name="Imagem 34">
            <a:extLst>
              <a:ext uri="{FF2B5EF4-FFF2-40B4-BE49-F238E27FC236}">
                <a16:creationId xmlns:a16="http://schemas.microsoft.com/office/drawing/2014/main" id="{5EDC8B79-0D6E-4F7F-A6D3-547A7BF884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44" y="5097059"/>
            <a:ext cx="1272572" cy="1622529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AE486142-B61F-45DB-9704-BDBF31ED687D}"/>
              </a:ext>
            </a:extLst>
          </p:cNvPr>
          <p:cNvSpPr txBox="1"/>
          <p:nvPr/>
        </p:nvSpPr>
        <p:spPr>
          <a:xfrm>
            <a:off x="7421825" y="4725385"/>
            <a:ext cx="86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4F34296-87BC-4573-BCBA-E037007425FB}"/>
              </a:ext>
            </a:extLst>
          </p:cNvPr>
          <p:cNvSpPr txBox="1"/>
          <p:nvPr/>
        </p:nvSpPr>
        <p:spPr>
          <a:xfrm>
            <a:off x="7489622" y="5397090"/>
            <a:ext cx="11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24°C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44C23A5C-73F6-4A65-80D7-51289C26E757}"/>
              </a:ext>
            </a:extLst>
          </p:cNvPr>
          <p:cNvSpPr txBox="1"/>
          <p:nvPr/>
        </p:nvSpPr>
        <p:spPr>
          <a:xfrm>
            <a:off x="7489622" y="5166886"/>
            <a:ext cx="11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26°C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F0095A77-DE40-4A92-8FAD-0745094BB7AF}"/>
              </a:ext>
            </a:extLst>
          </p:cNvPr>
          <p:cNvSpPr txBox="1"/>
          <p:nvPr/>
        </p:nvSpPr>
        <p:spPr>
          <a:xfrm>
            <a:off x="7489621" y="5640105"/>
            <a:ext cx="11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25°C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3258B113-C9EF-4047-9CEC-766907D149C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17" y="5083598"/>
            <a:ext cx="889850" cy="889850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257254C6-F8E5-4BF1-B6B5-0DB9EA6038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29" y="4720888"/>
            <a:ext cx="1443688" cy="1443688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AD80F2EB-5DA2-4F1F-83ED-B0E0E4F03DF4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09" y="4715670"/>
            <a:ext cx="1443688" cy="1443688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36237570-F4C2-4E64-8E1F-E8434115D8D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25" y="3834931"/>
            <a:ext cx="852008" cy="8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2" grpId="0"/>
      <p:bldP spid="63" grpId="0"/>
      <p:bldP spid="64" grpId="0"/>
      <p:bldP spid="70" grpId="0"/>
      <p:bldP spid="71" grpId="0"/>
      <p:bldP spid="72" grpId="0"/>
      <p:bldP spid="95" grpId="0"/>
      <p:bldP spid="36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678A46A-7FD3-4C71-B72C-1B0F273EC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563" y="4149080"/>
            <a:ext cx="3528895" cy="17281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6CDDE71-98DD-4B08-8FC5-0E0C01403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34" y="669826"/>
            <a:ext cx="3086226" cy="32034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9D7DA76-5B31-416B-B3E1-B3630CAA1569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Transmissor com Interface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3ACE8F0-8068-4B94-954C-97E84A951D80}"/>
              </a:ext>
            </a:extLst>
          </p:cNvPr>
          <p:cNvSpPr txBox="1"/>
          <p:nvPr/>
        </p:nvSpPr>
        <p:spPr>
          <a:xfrm>
            <a:off x="211254" y="764708"/>
            <a:ext cx="479279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Configuração realizada no próprio dispositivo;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Visualização das temperaturas aferidas de modo local, suporta até </a:t>
            </a: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sensores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Fixação na porta do painel;</a:t>
            </a: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Alimentação: 85...265VAC / 100..300VDC;</a:t>
            </a:r>
          </a:p>
          <a:p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Comunicação nativa em Modbus RTU RS485;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4DI + 2DO (Remota)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Distancia Máxima em área aberta: 150m;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Módulo da antena é fixado em trilho DIN;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Frequência Wireless: 470MHz;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3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9D7DA76-5B31-416B-B3E1-B3630CAA1569}"/>
              </a:ext>
            </a:extLst>
          </p:cNvPr>
          <p:cNvSpPr txBox="1"/>
          <p:nvPr/>
        </p:nvSpPr>
        <p:spPr>
          <a:xfrm>
            <a:off x="107504" y="-21494"/>
            <a:ext cx="82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Nexa Bold"/>
              </a:rPr>
              <a:t>Termometria</a:t>
            </a: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Transmissor sem Interface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3ACE8F0-8068-4B94-954C-97E84A951D80}"/>
              </a:ext>
            </a:extLst>
          </p:cNvPr>
          <p:cNvSpPr txBox="1"/>
          <p:nvPr/>
        </p:nvSpPr>
        <p:spPr>
          <a:xfrm>
            <a:off x="211254" y="764708"/>
            <a:ext cx="479279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Configuração realizada via software dedicado;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Suporta até </a:t>
            </a: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 sensores;</a:t>
            </a: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Fixação em trilho DIN;</a:t>
            </a:r>
          </a:p>
          <a:p>
            <a:pPr marL="285750" indent="-285750">
              <a:buFontTx/>
              <a:buChar char="-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Alimentação: 100...265VAC / VDC;</a:t>
            </a:r>
          </a:p>
          <a:p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Comunicação nativa em Modbus RTU RS485;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2 Saídas (Alarme);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Distancia Máxima em área aberta: 150m para </a:t>
            </a: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Transmissor 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e 1km para </a:t>
            </a: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Repetidor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endParaRPr lang="pt-B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Frequência Wireless: 470MHz;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2C3E015-545F-4A22-8F4C-F497A4D66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11151" r="22700" b="3801"/>
          <a:stretch/>
        </p:blipFill>
        <p:spPr>
          <a:xfrm>
            <a:off x="5107802" y="486337"/>
            <a:ext cx="350438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4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14448</TotalTime>
  <Words>819</Words>
  <Application>Microsoft Office PowerPoint</Application>
  <PresentationFormat>Apresentação na tela (4:3)</PresentationFormat>
  <Paragraphs>280</Paragraphs>
  <Slides>28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Arial</vt:lpstr>
      <vt:lpstr>Calibri</vt:lpstr>
      <vt:lpstr>Franklin Gothic Book</vt:lpstr>
      <vt:lpstr>Franklin Gothic Medium</vt:lpstr>
      <vt:lpstr>Nexa Bold</vt:lpstr>
      <vt:lpstr>Nexa XBold</vt:lpstr>
      <vt:lpstr>Wingdings</vt:lpstr>
      <vt:lpstr>Tema do Office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Maristela</dc:creator>
  <cp:lastModifiedBy>Murilo Leite</cp:lastModifiedBy>
  <cp:revision>219</cp:revision>
  <dcterms:created xsi:type="dcterms:W3CDTF">2019-08-28T12:37:52Z</dcterms:created>
  <dcterms:modified xsi:type="dcterms:W3CDTF">2023-12-19T17:11:27Z</dcterms:modified>
</cp:coreProperties>
</file>